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p:regular r:id="rId17"/>
      <p:bold r:id="rId18"/>
      <p:italic r:id="rId19"/>
      <p:boldItalic r:id="rId20"/>
    </p:embeddedFont>
    <p:embeddedFont>
      <p:font typeface="Plus Jakarta Sans Medium"/>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2ECDC6D-15E5-4977-AE27-081C48F1739B}">
  <a:tblStyle styleId="{F2ECDC6D-15E5-4977-AE27-081C48F1739B}"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28271BC-D277-41CF-8D33-A3FA50B7F0C9}"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11" Type="http://schemas.openxmlformats.org/officeDocument/2006/relationships/font" Target="fonts/Halant-regular.fntdata"/><Relationship Id="rId22" Type="http://schemas.openxmlformats.org/officeDocument/2006/relationships/font" Target="fonts/PlusJakartaSansMedium-bold.fntdata"/><Relationship Id="rId10" Type="http://schemas.openxmlformats.org/officeDocument/2006/relationships/slide" Target="slides/slide3.xml"/><Relationship Id="rId21" Type="http://schemas.openxmlformats.org/officeDocument/2006/relationships/font" Target="fonts/PlusJakartaSansMedium-regular.fntdata"/><Relationship Id="rId13" Type="http://schemas.openxmlformats.org/officeDocument/2006/relationships/font" Target="fonts/Inter-regular.fntdata"/><Relationship Id="rId24" Type="http://schemas.openxmlformats.org/officeDocument/2006/relationships/font" Target="fonts/PlusJakartaSansMedium-boldItalic.fntdata"/><Relationship Id="rId12" Type="http://schemas.openxmlformats.org/officeDocument/2006/relationships/font" Target="fonts/Halant-bold.fntdata"/><Relationship Id="rId23" Type="http://schemas.openxmlformats.org/officeDocument/2006/relationships/font" Target="fonts/PlusJakartaSansMedium-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regular.fntdata"/><Relationship Id="rId16" Type="http://schemas.openxmlformats.org/officeDocument/2006/relationships/font" Target="fonts/Inter-boldItalic.fntdata"/><Relationship Id="rId5" Type="http://schemas.openxmlformats.org/officeDocument/2006/relationships/slideMaster" Target="slideMasters/slideMaster1.xml"/><Relationship Id="rId19" Type="http://schemas.openxmlformats.org/officeDocument/2006/relationships/font" Target="fonts/PlusJakartaSans-italic.fntdata"/><Relationship Id="rId6" Type="http://schemas.openxmlformats.org/officeDocument/2006/relationships/slideMaster" Target="slideMasters/slideMaster2.xml"/><Relationship Id="rId18" Type="http://schemas.openxmlformats.org/officeDocument/2006/relationships/font" Target="fonts/PlusJakartaSans-bold.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7ba9c937b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7ba9c937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67ba9c937b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67ba9c937b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583df70b8c_0_243: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583df70b8c_0_2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Tokugawa Shogunate</a:t>
            </a:r>
            <a:endParaRPr sz="18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19181" cy="419181"/>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9791" y="1670866"/>
          <a:ext cx="3000000" cy="3000000"/>
        </p:xfrm>
        <a:graphic>
          <a:graphicData uri="http://schemas.openxmlformats.org/drawingml/2006/table">
            <a:tbl>
              <a:tblPr>
                <a:noFill/>
                <a:tableStyleId>{F2ECDC6D-15E5-4977-AE27-081C48F1739B}</a:tableStyleId>
              </a:tblPr>
              <a:tblGrid>
                <a:gridCol w="5034950"/>
                <a:gridCol w="2055550"/>
              </a:tblGrid>
              <a:tr h="7331100">
                <a:tc>
                  <a:txBody>
                    <a:bodyPr/>
                    <a:lstStyle/>
                    <a:p>
                      <a:pPr indent="0" lvl="0" marL="0" rtl="0" algn="l">
                        <a:lnSpc>
                          <a:spcPct val="100000"/>
                        </a:lnSpc>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The Tokugawa Shogunate ruled Japan from 1603 to 1868, during a period known as the Edo era. </a:t>
                      </a:r>
                      <a:r>
                        <a:rPr b="1" lang="en" sz="1300">
                          <a:solidFill>
                            <a:schemeClr val="dk1"/>
                          </a:solidFill>
                          <a:latin typeface="Inter"/>
                          <a:ea typeface="Inter"/>
                          <a:cs typeface="Inter"/>
                          <a:sym typeface="Inter"/>
                        </a:rPr>
                        <a:t>(A) </a:t>
                      </a:r>
                      <a:r>
                        <a:rPr lang="en" sz="1300">
                          <a:solidFill>
                            <a:schemeClr val="dk1"/>
                          </a:solidFill>
                          <a:latin typeface="Inter"/>
                          <a:ea typeface="Inter"/>
                          <a:cs typeface="Inter"/>
                          <a:sym typeface="Inter"/>
                        </a:rPr>
                        <a:t>Although the emperor remained in Kyoto as a symbolic leader, true political power was held by the Shogun, a powerful military ruler. After a long period of civil war and instability, Tokugawa Ieyasu unified the country and established a centralized government in Edo (modern-day Tokyo), which became the center of political and economic life.</a:t>
                      </a:r>
                      <a:endParaRPr sz="13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3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To maintain control over Japan’s 250 semi-independent domains, the Tokugawa limited the power of the daimyo, or feudal lords. One key strategy was sankin-kōtai, a policy that required daimyo to alternate living between their home domains and the capital, while their families were held in Edo year-round. This system drained the daimyo’s resources and reduced their ability to rebel, strengthening the Shogun’s authority. </a:t>
                      </a:r>
                      <a:r>
                        <a:rPr b="1" lang="en" sz="1300">
                          <a:solidFill>
                            <a:schemeClr val="dk1"/>
                          </a:solidFill>
                          <a:latin typeface="Inter"/>
                          <a:ea typeface="Inter"/>
                          <a:cs typeface="Inter"/>
                          <a:sym typeface="Inter"/>
                        </a:rPr>
                        <a:t>(B) </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3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The Tokugawa also enforced a rigid social hierarchy to keep order. Society was divided into four main classes: samurai, farmers, artisans, and merchants. Although the samurai no longer fought in wars, they played a key role as bureaucrats and administrators, ensuring that the warrior class remained loyal to the Shogunate and helped enforce its policies across the country. </a:t>
                      </a:r>
                      <a:r>
                        <a:rPr b="1" lang="en" sz="1300">
                          <a:solidFill>
                            <a:schemeClr val="dk1"/>
                          </a:solidFill>
                          <a:latin typeface="Inter"/>
                          <a:ea typeface="Inter"/>
                          <a:cs typeface="Inter"/>
                          <a:sym typeface="Inter"/>
                        </a:rPr>
                        <a:t>(C) </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3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In addition to internal controls, the Tokugawa adopted a policy of isolation, known as sakoku, to reduce foreign influence. Trade was limited to a single port in Nagasaki and only a few foreign groups were allowed to enter. Foreign missionaries were expelled, and Japanese citizens were forbidden to travel abroad. This helped protect the country from external threats and preserved the social and political order the Tokugawa had built. </a:t>
                      </a:r>
                      <a:r>
                        <a:rPr b="1" lang="en" sz="1300">
                          <a:solidFill>
                            <a:schemeClr val="dk1"/>
                          </a:solidFill>
                          <a:latin typeface="Inter"/>
                          <a:ea typeface="Inter"/>
                          <a:cs typeface="Inter"/>
                          <a:sym typeface="Inter"/>
                        </a:rPr>
                        <a:t>(D)</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3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Despite these strict controls, the Tokugawa period was marked by peace, economic growth, and cultural development. </a:t>
                      </a:r>
                      <a:r>
                        <a:rPr b="1" lang="en" sz="1300">
                          <a:solidFill>
                            <a:schemeClr val="dk1"/>
                          </a:solidFill>
                          <a:latin typeface="Inter"/>
                          <a:ea typeface="Inter"/>
                          <a:cs typeface="Inter"/>
                          <a:sym typeface="Inter"/>
                        </a:rPr>
                        <a:t>(E) </a:t>
                      </a:r>
                      <a:r>
                        <a:rPr lang="en" sz="1300">
                          <a:solidFill>
                            <a:schemeClr val="dk1"/>
                          </a:solidFill>
                          <a:latin typeface="Inter"/>
                          <a:ea typeface="Inter"/>
                          <a:cs typeface="Inter"/>
                          <a:sym typeface="Inter"/>
                        </a:rPr>
                        <a:t>However, by the mid-1800s, rising merchant wealth and outside pressure from Western powers challenged the system and led to the fall of the Tokugawa Shogunate.</a:t>
                      </a:r>
                      <a:endParaRPr sz="13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 </a:t>
                      </a:r>
                      <a:r>
                        <a:rPr lang="en" sz="1300">
                          <a:solidFill>
                            <a:schemeClr val="dk1"/>
                          </a:solidFill>
                          <a:latin typeface="Inter"/>
                          <a:ea typeface="Inter"/>
                          <a:cs typeface="Inter"/>
                          <a:sym typeface="Inter"/>
                        </a:rPr>
                        <a:t>For how long did the Tokugawa rule Japan?</a:t>
                      </a:r>
                      <a:endParaRPr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B. </a:t>
                      </a:r>
                      <a:r>
                        <a:rPr lang="en" sz="1300">
                          <a:solidFill>
                            <a:schemeClr val="dk1"/>
                          </a:solidFill>
                          <a:latin typeface="Inter"/>
                          <a:ea typeface="Inter"/>
                          <a:cs typeface="Inter"/>
                          <a:sym typeface="Inter"/>
                        </a:rPr>
                        <a:t>How did the Tokugawa maintain control?</a:t>
                      </a:r>
                      <a:endParaRPr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C. </a:t>
                      </a:r>
                      <a:r>
                        <a:rPr lang="en" sz="1300">
                          <a:solidFill>
                            <a:schemeClr val="dk1"/>
                          </a:solidFill>
                          <a:latin typeface="Inter"/>
                          <a:ea typeface="Inter"/>
                          <a:cs typeface="Inter"/>
                          <a:sym typeface="Inter"/>
                        </a:rPr>
                        <a:t>How did the Tokugawa keep order?</a:t>
                      </a:r>
                      <a:endParaRPr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b="1" sz="13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 </a:t>
                      </a:r>
                      <a:r>
                        <a:rPr lang="en" sz="1300">
                          <a:solidFill>
                            <a:schemeClr val="dk1"/>
                          </a:solidFill>
                          <a:latin typeface="Inter"/>
                          <a:ea typeface="Inter"/>
                          <a:cs typeface="Inter"/>
                          <a:sym typeface="Inter"/>
                        </a:rPr>
                        <a:t>How did the Tokugawa resist foreign influence?</a:t>
                      </a:r>
                      <a:endParaRPr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E. </a:t>
                      </a:r>
                      <a:r>
                        <a:rPr lang="en" sz="1300">
                          <a:solidFill>
                            <a:schemeClr val="dk1"/>
                          </a:solidFill>
                          <a:latin typeface="Inter"/>
                          <a:ea typeface="Inter"/>
                          <a:cs typeface="Inter"/>
                          <a:sym typeface="Inter"/>
                        </a:rPr>
                        <a:t>What characterized the Tokugawa period?</a:t>
                      </a:r>
                      <a:endParaRPr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4" name="Google Shape;104;p25"/>
          <p:cNvSpPr txBox="1"/>
          <p:nvPr/>
        </p:nvSpPr>
        <p:spPr>
          <a:xfrm>
            <a:off x="1878102" y="815663"/>
            <a:ext cx="5439300" cy="777600"/>
          </a:xfrm>
          <a:prstGeom prst="rect">
            <a:avLst/>
          </a:prstGeom>
          <a:noFill/>
          <a:ln>
            <a:noFill/>
          </a:ln>
        </p:spPr>
        <p:txBody>
          <a:bodyPr anchorCtr="0" anchor="t" bIns="116100" lIns="116100" spcFirstLastPara="1" rIns="116100" wrap="square" tIns="11610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05" name="Google Shape;105;p25"/>
          <p:cNvPicPr preferRelativeResize="0"/>
          <p:nvPr/>
        </p:nvPicPr>
        <p:blipFill rotWithShape="1">
          <a:blip r:embed="rId4">
            <a:alphaModFix/>
          </a:blip>
          <a:srcRect b="0" l="0" r="0" t="0"/>
          <a:stretch/>
        </p:blipFill>
        <p:spPr>
          <a:xfrm>
            <a:off x="694375" y="733359"/>
            <a:ext cx="990753" cy="990753"/>
          </a:xfrm>
          <a:prstGeom prst="rect">
            <a:avLst/>
          </a:prstGeom>
          <a:noFill/>
          <a:ln>
            <a:noFill/>
          </a:ln>
        </p:spPr>
      </p:pic>
      <p:sp>
        <p:nvSpPr>
          <p:cNvPr id="106" name="Google Shape;106;p25"/>
          <p:cNvSpPr txBox="1"/>
          <p:nvPr/>
        </p:nvSpPr>
        <p:spPr>
          <a:xfrm>
            <a:off x="359789" y="4970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a:t>
            </a:r>
            <a:r>
              <a:rPr b="1" lang="en" sz="1300">
                <a:latin typeface="Inter"/>
                <a:ea typeface="Inter"/>
                <a:cs typeface="Inter"/>
                <a:sym typeface="Inter"/>
              </a:rPr>
              <a:t> </a:t>
            </a:r>
            <a:r>
              <a:rPr b="1" lang="en" sz="1300">
                <a:solidFill>
                  <a:srgbClr val="000000"/>
                </a:solidFill>
                <a:latin typeface="Inter"/>
                <a:ea typeface="Inter"/>
                <a:cs typeface="Inter"/>
                <a:sym typeface="Inter"/>
              </a:rPr>
              <a:t>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1104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Causation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a:ea typeface="Plus Jakarta Sans"/>
                <a:cs typeface="Plus Jakarta Sans"/>
                <a:sym typeface="Plus Jakarta Sans"/>
              </a:rPr>
              <a:t>Document Set Stations</a:t>
            </a:r>
            <a:endParaRPr sz="2200">
              <a:solidFill>
                <a:schemeClr val="dk1"/>
              </a:solidFill>
              <a:latin typeface="Plus Jakarta Sans"/>
              <a:ea typeface="Plus Jakarta Sans"/>
              <a:cs typeface="Plus Jakarta Sans"/>
              <a:sym typeface="Plus Jakarta Sans"/>
            </a:endParaRPr>
          </a:p>
        </p:txBody>
      </p:sp>
      <p:sp>
        <p:nvSpPr>
          <p:cNvPr id="112" name="Google Shape;112;p26"/>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14" name="Google Shape;114;p26"/>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16272" y="154797"/>
            <a:ext cx="1041739" cy="431978"/>
          </a:xfrm>
          <a:prstGeom prst="rect">
            <a:avLst/>
          </a:prstGeom>
          <a:noFill/>
          <a:ln>
            <a:noFill/>
          </a:ln>
        </p:spPr>
      </p:pic>
      <p:sp>
        <p:nvSpPr>
          <p:cNvPr id="116" name="Google Shape;116;p26"/>
          <p:cNvSpPr txBox="1"/>
          <p:nvPr/>
        </p:nvSpPr>
        <p:spPr>
          <a:xfrm>
            <a:off x="609425" y="1230714"/>
            <a:ext cx="6764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After examining documents on the Tokugawa Shogunate, fill in the chart below. For each document listed, identify and explain how it demonstrates that the Tokugawa either consolidated or maintained power. </a:t>
            </a:r>
            <a:endParaRPr sz="1200">
              <a:solidFill>
                <a:schemeClr val="dk1"/>
              </a:solidFill>
              <a:latin typeface="Halant"/>
              <a:ea typeface="Halant"/>
              <a:cs typeface="Halant"/>
              <a:sym typeface="Halant"/>
            </a:endParaRPr>
          </a:p>
        </p:txBody>
      </p:sp>
      <p:graphicFrame>
        <p:nvGraphicFramePr>
          <p:cNvPr id="117" name="Google Shape;117;p26"/>
          <p:cNvGraphicFramePr/>
          <p:nvPr/>
        </p:nvGraphicFramePr>
        <p:xfrm>
          <a:off x="609419" y="2042744"/>
          <a:ext cx="3000000" cy="3000000"/>
        </p:xfrm>
        <a:graphic>
          <a:graphicData uri="http://schemas.openxmlformats.org/drawingml/2006/table">
            <a:tbl>
              <a:tblPr>
                <a:noFill/>
                <a:tableStyleId>{B28271BC-D277-41CF-8D33-A3FA50B7F0C9}</a:tableStyleId>
              </a:tblPr>
              <a:tblGrid>
                <a:gridCol w="1763050"/>
                <a:gridCol w="1250425"/>
                <a:gridCol w="3978650"/>
              </a:tblGrid>
              <a:tr h="503050">
                <a:tc>
                  <a:txBody>
                    <a:bodyPr/>
                    <a:lstStyle/>
                    <a:p>
                      <a:pPr indent="0" lvl="0" marL="0" rtl="0" algn="ctr">
                        <a:spcBef>
                          <a:spcPts val="0"/>
                        </a:spcBef>
                        <a:spcAft>
                          <a:spcPts val="0"/>
                        </a:spcAft>
                        <a:buNone/>
                      </a:pPr>
                      <a:r>
                        <a:rPr b="1" lang="en" sz="1200">
                          <a:latin typeface="Inter"/>
                          <a:ea typeface="Inter"/>
                          <a:cs typeface="Inter"/>
                          <a:sym typeface="Inter"/>
                        </a:rPr>
                        <a:t>Document  Set</a:t>
                      </a:r>
                      <a:endParaRPr b="1" sz="1200">
                        <a:latin typeface="Inter"/>
                        <a:ea typeface="Inter"/>
                        <a:cs typeface="Inter"/>
                        <a:sym typeface="Inter"/>
                      </a:endParaRPr>
                    </a:p>
                  </a:txBody>
                  <a:tcPr marT="70650" marB="70650" marR="118325" marL="118325" anchor="ctr"/>
                </a:tc>
                <a:tc gridSpan="2">
                  <a:txBody>
                    <a:bodyPr/>
                    <a:lstStyle/>
                    <a:p>
                      <a:pPr indent="0" lvl="0" marL="0" rtl="0" algn="ctr">
                        <a:spcBef>
                          <a:spcPts val="0"/>
                        </a:spcBef>
                        <a:spcAft>
                          <a:spcPts val="0"/>
                        </a:spcAft>
                        <a:buNone/>
                      </a:pPr>
                      <a:r>
                        <a:rPr b="1" lang="en" sz="1200">
                          <a:latin typeface="Inter"/>
                          <a:ea typeface="Inter"/>
                          <a:cs typeface="Inter"/>
                          <a:sym typeface="Inter"/>
                        </a:rPr>
                        <a:t>Explanation</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How does each document set show the Tokugawa Shogunate either consolidated or maintained power? </a:t>
                      </a:r>
                      <a:endParaRPr b="1" sz="1200">
                        <a:latin typeface="Inter"/>
                        <a:ea typeface="Inter"/>
                        <a:cs typeface="Inter"/>
                        <a:sym typeface="Inter"/>
                      </a:endParaRPr>
                    </a:p>
                  </a:txBody>
                  <a:tcPr marT="70650" marB="70650" marR="118325" marL="118325" anchor="ctr"/>
                </a:tc>
                <a:tc hMerge="1"/>
              </a:tr>
              <a:tr h="424550">
                <a:tc>
                  <a:txBody>
                    <a:bodyPr/>
                    <a:lstStyle/>
                    <a:p>
                      <a:pPr indent="0" lvl="0" marL="0" rtl="0" algn="ctr">
                        <a:spcBef>
                          <a:spcPts val="0"/>
                        </a:spcBef>
                        <a:spcAft>
                          <a:spcPts val="0"/>
                        </a:spcAft>
                        <a:buNone/>
                      </a:pPr>
                      <a:r>
                        <a:rPr i="1" lang="en" sz="1200">
                          <a:latin typeface="Inter"/>
                          <a:ea typeface="Inter"/>
                          <a:cs typeface="Inter"/>
                          <a:sym typeface="Inter"/>
                        </a:rPr>
                        <a:t>#1: The Warring States Period</a:t>
                      </a:r>
                      <a:endParaRPr i="1" sz="1200">
                        <a:latin typeface="Inter"/>
                        <a:ea typeface="Inter"/>
                        <a:cs typeface="Inter"/>
                        <a:sym typeface="Inter"/>
                      </a:endParaRPr>
                    </a:p>
                  </a:txBody>
                  <a:tcPr marT="70650" marB="70650" marR="118325" marL="118325" anchor="ctr"/>
                </a:tc>
                <a:tc gridSpan="2">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nchor="ctr"/>
                </a:tc>
                <a:tc hMerge="1"/>
              </a:tr>
              <a:tr h="487250">
                <a:tc>
                  <a:txBody>
                    <a:bodyPr/>
                    <a:lstStyle/>
                    <a:p>
                      <a:pPr indent="0" lvl="0" marL="0" rtl="0" algn="ctr">
                        <a:spcBef>
                          <a:spcPts val="0"/>
                        </a:spcBef>
                        <a:spcAft>
                          <a:spcPts val="0"/>
                        </a:spcAft>
                        <a:buNone/>
                      </a:pPr>
                      <a:r>
                        <a:rPr i="1" lang="en" sz="1200">
                          <a:latin typeface="Inter"/>
                          <a:ea typeface="Inter"/>
                          <a:cs typeface="Inter"/>
                          <a:sym typeface="Inter"/>
                        </a:rPr>
                        <a:t>#2: Social Hierarchy - Vassals</a:t>
                      </a:r>
                      <a:endParaRPr i="1" sz="1200">
                        <a:latin typeface="Inter"/>
                        <a:ea typeface="Inter"/>
                        <a:cs typeface="Inter"/>
                        <a:sym typeface="Inter"/>
                      </a:endParaRPr>
                    </a:p>
                  </a:txBody>
                  <a:tcPr marT="70650" marB="70650" marR="118325" marL="118325" anchor="ctr"/>
                </a:tc>
                <a:tc gridSpan="2">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nchor="ctr"/>
                </a:tc>
                <a:tc hMerge="1"/>
              </a:tr>
              <a:tr h="378650">
                <a:tc>
                  <a:txBody>
                    <a:bodyPr/>
                    <a:lstStyle/>
                    <a:p>
                      <a:pPr indent="0" lvl="0" marL="0" rtl="0" algn="ctr">
                        <a:spcBef>
                          <a:spcPts val="0"/>
                        </a:spcBef>
                        <a:spcAft>
                          <a:spcPts val="0"/>
                        </a:spcAft>
                        <a:buNone/>
                      </a:pPr>
                      <a:r>
                        <a:rPr i="1" lang="en" sz="1200">
                          <a:latin typeface="Inter"/>
                          <a:ea typeface="Inter"/>
                          <a:cs typeface="Inter"/>
                          <a:sym typeface="Inter"/>
                        </a:rPr>
                        <a:t>#3: Social Hierarchy - Farmers</a:t>
                      </a:r>
                      <a:endParaRPr i="1" sz="1200">
                        <a:latin typeface="Inter"/>
                        <a:ea typeface="Inter"/>
                        <a:cs typeface="Inter"/>
                        <a:sym typeface="Inter"/>
                      </a:endParaRPr>
                    </a:p>
                  </a:txBody>
                  <a:tcPr marT="70650" marB="70650" marR="118325" marL="118325" anchor="ctr"/>
                </a:tc>
                <a:tc gridSpan="2">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nchor="ctr"/>
                </a:tc>
                <a:tc hMerge="1"/>
              </a:tr>
              <a:tr h="612625">
                <a:tc>
                  <a:txBody>
                    <a:bodyPr/>
                    <a:lstStyle/>
                    <a:p>
                      <a:pPr indent="0" lvl="0" marL="0" rtl="0" algn="ctr">
                        <a:spcBef>
                          <a:spcPts val="0"/>
                        </a:spcBef>
                        <a:spcAft>
                          <a:spcPts val="0"/>
                        </a:spcAft>
                        <a:buNone/>
                      </a:pPr>
                      <a:r>
                        <a:rPr i="1" lang="en" sz="1200">
                          <a:latin typeface="Inter"/>
                          <a:ea typeface="Inter"/>
                          <a:cs typeface="Inter"/>
                          <a:sym typeface="Inter"/>
                        </a:rPr>
                        <a:t>#4: Isolationism</a:t>
                      </a:r>
                      <a:endParaRPr i="1" sz="1200">
                        <a:latin typeface="Inter"/>
                        <a:ea typeface="Inter"/>
                        <a:cs typeface="Inter"/>
                        <a:sym typeface="Inter"/>
                      </a:endParaRPr>
                    </a:p>
                  </a:txBody>
                  <a:tcPr marT="70650" marB="70650" marR="118325" marL="118325" anchor="ctr"/>
                </a:tc>
                <a:tc gridSpan="2">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nchor="ctr"/>
                </a:tc>
                <a:tc h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27"/>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 Unit 4: Empire-Building in Afro-Eurasia</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1</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sp>
        <p:nvSpPr>
          <p:cNvPr id="123" name="Google Shape;123;p27"/>
          <p:cNvSpPr txBox="1"/>
          <p:nvPr/>
        </p:nvSpPr>
        <p:spPr>
          <a:xfrm>
            <a:off x="455250" y="2945163"/>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000000"/>
                </a:solidFill>
                <a:latin typeface="Halant"/>
                <a:ea typeface="Halant"/>
                <a:cs typeface="Halant"/>
                <a:sym typeface="Halant"/>
              </a:rPr>
              <a:t>Directions: </a:t>
            </a:r>
            <a:r>
              <a:rPr lang="en">
                <a:solidFill>
                  <a:srgbClr val="000000"/>
                </a:solidFill>
                <a:latin typeface="Halant"/>
                <a:ea typeface="Halant"/>
                <a:cs typeface="Halant"/>
                <a:sym typeface="Halant"/>
              </a:rPr>
              <a:t>Answer each of the questions below.</a:t>
            </a:r>
            <a:endParaRPr>
              <a:solidFill>
                <a:srgbClr val="000000"/>
              </a:solidFill>
              <a:latin typeface="Halant"/>
              <a:ea typeface="Halant"/>
              <a:cs typeface="Halant"/>
              <a:sym typeface="Halant"/>
            </a:endParaRPr>
          </a:p>
        </p:txBody>
      </p:sp>
      <p:sp>
        <p:nvSpPr>
          <p:cNvPr id="124" name="Google Shape;124;p27"/>
          <p:cNvSpPr/>
          <p:nvPr/>
        </p:nvSpPr>
        <p:spPr>
          <a:xfrm>
            <a:off x="582638" y="3369763"/>
            <a:ext cx="1788600" cy="17886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5" name="Google Shape;125;p27"/>
          <p:cNvSpPr/>
          <p:nvPr/>
        </p:nvSpPr>
        <p:spPr>
          <a:xfrm>
            <a:off x="556988" y="5383763"/>
            <a:ext cx="1839900" cy="1788600"/>
          </a:xfrm>
          <a:prstGeom prst="rect">
            <a:avLst/>
          </a:prstGeom>
          <a:noFill/>
          <a:ln cap="flat" cmpd="sng" w="38100">
            <a:solidFill>
              <a:srgbClr val="F1AF4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6" name="Google Shape;126;p27"/>
          <p:cNvSpPr/>
          <p:nvPr/>
        </p:nvSpPr>
        <p:spPr>
          <a:xfrm>
            <a:off x="556988" y="7364963"/>
            <a:ext cx="1839900" cy="1788600"/>
          </a:xfrm>
          <a:prstGeom prst="ellipse">
            <a:avLst/>
          </a:prstGeom>
          <a:noFill/>
          <a:ln cap="flat" cmpd="sng" w="3810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7" name="Google Shape;127;p27"/>
          <p:cNvSpPr txBox="1"/>
          <p:nvPr/>
        </p:nvSpPr>
        <p:spPr>
          <a:xfrm>
            <a:off x="2882150" y="3369763"/>
            <a:ext cx="4434900" cy="178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three important ideas or facts did you learn today?</a:t>
            </a:r>
            <a:endParaRPr b="1" sz="1200">
              <a:solidFill>
                <a:srgbClr val="000000"/>
              </a:solidFill>
              <a:latin typeface="Inter"/>
              <a:ea typeface="Inter"/>
              <a:cs typeface="Inter"/>
              <a:sym typeface="Inter"/>
            </a:endParaRPr>
          </a:p>
        </p:txBody>
      </p:sp>
      <p:sp>
        <p:nvSpPr>
          <p:cNvPr id="128" name="Google Shape;128;p27"/>
          <p:cNvSpPr txBox="1"/>
          <p:nvPr/>
        </p:nvSpPr>
        <p:spPr>
          <a:xfrm>
            <a:off x="2882150" y="5383763"/>
            <a:ext cx="4434900" cy="178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is something that squared with or confirmed your prior knowledge?</a:t>
            </a:r>
            <a:endParaRPr b="1" sz="1200">
              <a:solidFill>
                <a:srgbClr val="000000"/>
              </a:solidFill>
              <a:latin typeface="Inter"/>
              <a:ea typeface="Inter"/>
              <a:cs typeface="Inter"/>
              <a:sym typeface="Inter"/>
            </a:endParaRPr>
          </a:p>
        </p:txBody>
      </p:sp>
      <p:sp>
        <p:nvSpPr>
          <p:cNvPr id="129" name="Google Shape;129;p27"/>
          <p:cNvSpPr txBox="1"/>
          <p:nvPr/>
        </p:nvSpPr>
        <p:spPr>
          <a:xfrm>
            <a:off x="2882150" y="7364963"/>
            <a:ext cx="4434900" cy="178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is something that is still circling in your head?</a:t>
            </a:r>
            <a:endParaRPr b="1" sz="1200">
              <a:solidFill>
                <a:srgbClr val="000000"/>
              </a:solidFill>
              <a:latin typeface="Inter"/>
              <a:ea typeface="Inter"/>
              <a:cs typeface="Inter"/>
              <a:sym typeface="Inter"/>
            </a:endParaRPr>
          </a:p>
        </p:txBody>
      </p:sp>
      <p:sp>
        <p:nvSpPr>
          <p:cNvPr id="130" name="Google Shape;130;p27"/>
          <p:cNvSpPr txBox="1"/>
          <p:nvPr/>
        </p:nvSpPr>
        <p:spPr>
          <a:xfrm>
            <a:off x="730950" y="17241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did the Tokugawa Shogunate strengthen and maintain its control over Japan?</a:t>
            </a:r>
            <a:endParaRPr i="1" sz="1700">
              <a:latin typeface="Inter"/>
              <a:ea typeface="Inter"/>
              <a:cs typeface="Inter"/>
              <a:sym typeface="Inter"/>
            </a:endParaRPr>
          </a:p>
        </p:txBody>
      </p:sp>
      <p:pic>
        <p:nvPicPr>
          <p:cNvPr id="131" name="Google Shape;131;p27"/>
          <p:cNvPicPr preferRelativeResize="0"/>
          <p:nvPr/>
        </p:nvPicPr>
        <p:blipFill>
          <a:blip r:embed="rId3">
            <a:alphaModFix/>
          </a:blip>
          <a:stretch>
            <a:fillRect/>
          </a:stretch>
        </p:blipFill>
        <p:spPr>
          <a:xfrm>
            <a:off x="402969" y="9497096"/>
            <a:ext cx="257457" cy="257457"/>
          </a:xfrm>
          <a:prstGeom prst="rect">
            <a:avLst/>
          </a:prstGeom>
          <a:noFill/>
          <a:ln>
            <a:noFill/>
          </a:ln>
        </p:spPr>
      </p:pic>
      <p:sp>
        <p:nvSpPr>
          <p:cNvPr id="132" name="Google Shape;132;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3" name="Google Shape;133;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4" name="Google Shape;134;p27"/>
          <p:cNvSpPr txBox="1"/>
          <p:nvPr/>
        </p:nvSpPr>
        <p:spPr>
          <a:xfrm>
            <a:off x="330000" y="12308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pic>
        <p:nvPicPr>
          <p:cNvPr id="135" name="Google Shape;135;p27"/>
          <p:cNvPicPr preferRelativeResize="0"/>
          <p:nvPr/>
        </p:nvPicPr>
        <p:blipFill>
          <a:blip r:embed="rId4">
            <a:alphaModFix/>
          </a:blip>
          <a:stretch>
            <a:fillRect/>
          </a:stretch>
        </p:blipFill>
        <p:spPr>
          <a:xfrm>
            <a:off x="216272" y="230997"/>
            <a:ext cx="1056536" cy="43811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